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528" r:id="rId3"/>
    <p:sldId id="276" r:id="rId4"/>
    <p:sldId id="529" r:id="rId5"/>
    <p:sldId id="530" r:id="rId6"/>
    <p:sldId id="531" r:id="rId7"/>
    <p:sldId id="532" r:id="rId8"/>
    <p:sldId id="533" r:id="rId9"/>
    <p:sldId id="534" r:id="rId10"/>
    <p:sldId id="272" r:id="rId11"/>
    <p:sldId id="273" r:id="rId12"/>
    <p:sldId id="274" r:id="rId13"/>
    <p:sldId id="275" r:id="rId14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80"/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B27B6-ECF4-4B0E-9872-43F67F16DC8A}" type="datetimeFigureOut">
              <a:rPr lang="it-IT" smtClean="0"/>
              <a:pPr/>
              <a:t>15/04/2020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AF8FD-2A17-4E7C-8AA7-745CB1A076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235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17/02/2020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Giornate di Orientamento 2020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92B482-5DC3-4E80-8F88-5D06D8EF497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693231" y="4820536"/>
            <a:ext cx="91547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FDF194B6-3162-5748-AF61-D67995B822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403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314738" y="1140311"/>
            <a:ext cx="5040649" cy="47207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Giornate di Orientamento 2020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B482-5DC3-4E80-8F88-5D06D8EF49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131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28131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84" y="193639"/>
            <a:ext cx="3396785" cy="98590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31988A3B-121E-5041-9E98-121A85E2C9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55" y="4239473"/>
            <a:ext cx="3789145" cy="2522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753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Giornate di Orientamento 2020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B482-5DC3-4E80-8F88-5D06D8EF49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0620" y="365125"/>
            <a:ext cx="9073179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80620" y="1825625"/>
            <a:ext cx="9073179" cy="43513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84" y="193639"/>
            <a:ext cx="3396785" cy="98590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AFD6563A-1923-1C4A-9AE2-652AA413C7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55" y="4239473"/>
            <a:ext cx="3789145" cy="2522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6956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69864" y="365125"/>
            <a:ext cx="6302636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Giornate di Orientamento 2020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B482-5DC3-4E80-8F88-5D06D8EF497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84" y="193639"/>
            <a:ext cx="3396785" cy="98590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E394A630-C958-C144-BD6B-1D6F5911B1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55" y="4239473"/>
            <a:ext cx="3789145" cy="2522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863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968043D-4C26-464B-95CB-68E8F806B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Giornate di Orientamento 2020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B482-5DC3-4E80-8F88-5D06D8EF49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3652" y="1709738"/>
            <a:ext cx="902379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23652" y="4589463"/>
            <a:ext cx="90237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E693977-B046-4242-A641-BE29122F6FB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F702405-8E28-43F5-A9FF-B0616BA32371}" type="datetimeFigureOut">
              <a:rPr lang="it-IT" smtClean="0"/>
              <a:pPr/>
              <a:t>15/04/2020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4162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03845" y="6311900"/>
            <a:ext cx="4114800" cy="365125"/>
          </a:xfrm>
        </p:spPr>
        <p:txBody>
          <a:bodyPr/>
          <a:lstStyle>
            <a:lvl1pPr>
              <a:defRPr sz="1400" i="0">
                <a:latin typeface="+mn-lt"/>
              </a:defRPr>
            </a:lvl1pPr>
          </a:lstStyle>
          <a:p>
            <a:r>
              <a:rPr lang="it-IT" dirty="0"/>
              <a:t>Giornate di Orientamento 2020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28936" y="6311900"/>
            <a:ext cx="2743200" cy="365125"/>
          </a:xfrm>
        </p:spPr>
        <p:txBody>
          <a:bodyPr/>
          <a:lstStyle/>
          <a:p>
            <a:fld id="{5292B482-5DC3-4E80-8F88-5D06D8EF49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7291" y="279064"/>
            <a:ext cx="7379747" cy="1325563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7291" y="1825625"/>
            <a:ext cx="8954845" cy="4351338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84" y="193639"/>
            <a:ext cx="3396785" cy="98590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DB53CD8F-E941-DA48-B574-26E57743A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55" y="4239473"/>
            <a:ext cx="3789145" cy="2522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09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18/02/2019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92B482-5DC3-4E80-8F88-5D06D8EF497A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3C085A83-F14C-9C4F-8200-D702EE728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641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58406" y="1825625"/>
            <a:ext cx="4438426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Giornate di Orientamento 2020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B482-5DC3-4E80-8F88-5D06D8EF49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420473" y="1825625"/>
            <a:ext cx="4438426" cy="4351338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20472" y="365125"/>
            <a:ext cx="7347471" cy="1325563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84" y="193639"/>
            <a:ext cx="3396785" cy="98590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A5ADE77A-ACE4-394C-A770-4462E2726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55" y="4239473"/>
            <a:ext cx="3789145" cy="2522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281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20472" y="1681163"/>
            <a:ext cx="44384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958406" y="1681163"/>
            <a:ext cx="43969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Giornate di Orientamento 2020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B482-5DC3-4E80-8F88-5D06D8EF49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3"/>
          <p:cNvSpPr>
            <a:spLocks noGrp="1"/>
          </p:cNvSpPr>
          <p:nvPr>
            <p:ph sz="half" idx="13"/>
          </p:nvPr>
        </p:nvSpPr>
        <p:spPr>
          <a:xfrm>
            <a:off x="6958406" y="2505075"/>
            <a:ext cx="4395394" cy="3671888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sz="half" idx="14"/>
          </p:nvPr>
        </p:nvSpPr>
        <p:spPr>
          <a:xfrm>
            <a:off x="2420473" y="2505075"/>
            <a:ext cx="4438426" cy="3671888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Titolo 1"/>
          <p:cNvSpPr txBox="1">
            <a:spLocks/>
          </p:cNvSpPr>
          <p:nvPr userDrawn="1"/>
        </p:nvSpPr>
        <p:spPr>
          <a:xfrm>
            <a:off x="2420472" y="365125"/>
            <a:ext cx="73474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84" y="193639"/>
            <a:ext cx="3396785" cy="98590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07FE43C1-D865-7F4B-8324-8E31237890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55" y="4239473"/>
            <a:ext cx="3789145" cy="2522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345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Giornate di Orientamento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B482-5DC3-4E80-8F88-5D06D8EF49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5162" y="365125"/>
            <a:ext cx="9718638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84" y="193639"/>
            <a:ext cx="3396785" cy="98590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D81F6432-5560-794C-B1F7-BA55296E57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55" y="4239473"/>
            <a:ext cx="3789145" cy="2522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790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Giornate di Orientamento 2020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B482-5DC3-4E80-8F88-5D06D8EF497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84" y="193639"/>
            <a:ext cx="3396785" cy="98590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C4E056F4-13CE-2C47-A32B-30C86C8D2B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55" y="4239473"/>
            <a:ext cx="3789145" cy="2522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70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25496" y="1140311"/>
            <a:ext cx="5029892" cy="47207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Giornate di Orientamento 2020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B482-5DC3-4E80-8F88-5D06D8EF49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0283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0283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84" y="193639"/>
            <a:ext cx="3396785" cy="98590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3ECF9B49-07BA-E749-BF65-E6FCF115F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55" y="4239473"/>
            <a:ext cx="3789145" cy="2522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811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2405-8E28-43F5-A9FF-B0616BA32371}" type="datetimeFigureOut">
              <a:rPr lang="it-IT" smtClean="0"/>
              <a:pPr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2B482-5DC3-4E80-8F88-5D06D8EF49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9205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1&amp;cad=rja&amp;uact=8&amp;ved=2ahUKEwjI8LaztLXnAhWC_KQKHe05DE8QFjAAegQIAhAB&amp;url=https://asiaeafrica.campusnet.unito.it/do/corsi.pl/Search?title=Corsi%20e%20moduli&amp;usg=AOvVaw2PRfIkn5yIq-nEjBs8T1P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5DC6BB3-01A4-8C44-8653-23E9F135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3925"/>
            <a:ext cx="9910671" cy="206943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Corso di Laurea triennale in 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LINGUE E CULTURE DELL’ ASIA E DELL’ AFRICA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6C5EA3D-2CE3-774C-B4E0-658A462F9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170" y="4495771"/>
            <a:ext cx="9023798" cy="1500187"/>
          </a:xfrm>
        </p:spPr>
        <p:txBody>
          <a:bodyPr/>
          <a:lstStyle/>
          <a:p>
            <a:r>
              <a:rPr lang="it-IT" dirty="0" err="1">
                <a:hlinkClick r:id="rId2"/>
              </a:rPr>
              <a:t>asiaeafrica.campusnet.unito.it</a:t>
            </a:r>
            <a:endParaRPr lang="it-I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063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="" xmlns:a16="http://schemas.microsoft.com/office/drawing/2014/main" id="{3DC5A0E7-BB2D-4306-9D70-C2831618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75" y="279400"/>
            <a:ext cx="3559175" cy="1325563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008080"/>
                </a:solidFill>
              </a:rPr>
              <a:t>India</a:t>
            </a:r>
          </a:p>
        </p:txBody>
      </p:sp>
      <p:sp>
        <p:nvSpPr>
          <p:cNvPr id="23555" name="Segnaposto contenuto 2">
            <a:extLst>
              <a:ext uri="{FF2B5EF4-FFF2-40B4-BE49-F238E27FC236}">
                <a16:creationId xmlns="" xmlns:a16="http://schemas.microsoft.com/office/drawing/2014/main" id="{0E9F1DB8-E986-4D69-AEA4-2ADDAA9ED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792288"/>
            <a:ext cx="7388225" cy="4351337"/>
          </a:xfrm>
        </p:spPr>
        <p:txBody>
          <a:bodyPr/>
          <a:lstStyle/>
          <a:p>
            <a:pPr eaLnBrk="1" hangingPunct="1"/>
            <a:r>
              <a:rPr lang="it-IT" altLang="it-IT"/>
              <a:t>I percorsi combinano lo studio di </a:t>
            </a:r>
            <a:r>
              <a:rPr lang="it-IT" altLang="it-IT" b="1">
                <a:solidFill>
                  <a:srgbClr val="C00000"/>
                </a:solidFill>
              </a:rPr>
              <a:t>hindi </a:t>
            </a:r>
            <a:r>
              <a:rPr lang="it-IT" altLang="it-IT"/>
              <a:t>e </a:t>
            </a:r>
            <a:r>
              <a:rPr lang="it-IT" altLang="it-IT" b="1">
                <a:solidFill>
                  <a:srgbClr val="C00000"/>
                </a:solidFill>
              </a:rPr>
              <a:t>sanscrito</a:t>
            </a:r>
            <a:r>
              <a:rPr lang="it-IT" altLang="it-IT"/>
              <a:t> e permettono di studiare una terza lingua europea, asiatica o africana </a:t>
            </a:r>
            <a:endParaRPr lang="it-IT" altLang="it-IT" b="1"/>
          </a:p>
          <a:p>
            <a:pPr eaLnBrk="1" hangingPunct="1"/>
            <a:r>
              <a:rPr lang="it-IT" altLang="it-IT"/>
              <a:t>Possibilità di </a:t>
            </a:r>
            <a:r>
              <a:rPr lang="it-IT" altLang="it-IT" b="1">
                <a:solidFill>
                  <a:srgbClr val="C00000"/>
                </a:solidFill>
              </a:rPr>
              <a:t>esperienze all’estero </a:t>
            </a:r>
            <a:r>
              <a:rPr lang="it-IT" altLang="it-IT"/>
              <a:t>e corsi di lingua in India</a:t>
            </a:r>
          </a:p>
          <a:p>
            <a:pPr eaLnBrk="1" hangingPunct="1"/>
            <a:r>
              <a:rPr lang="it-IT" altLang="it-IT"/>
              <a:t>Da marzo 2019 potrai seguire online il corso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it-IT" altLang="it-IT" b="1">
                <a:solidFill>
                  <a:srgbClr val="C00000"/>
                </a:solidFill>
              </a:rPr>
              <a:t>Introduzione allo studio dell’India 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it-IT" altLang="it-IT" b="1">
                <a:solidFill>
                  <a:srgbClr val="C00000"/>
                </a:solidFill>
              </a:rPr>
              <a:t>                                e dell’Asia meridionale</a:t>
            </a:r>
            <a:endParaRPr lang="it-IT" altLang="it-IT"/>
          </a:p>
        </p:txBody>
      </p:sp>
      <p:pic>
        <p:nvPicPr>
          <p:cNvPr id="23556" name="Immagine 3">
            <a:extLst>
              <a:ext uri="{FF2B5EF4-FFF2-40B4-BE49-F238E27FC236}">
                <a16:creationId xmlns="" xmlns:a16="http://schemas.microsoft.com/office/drawing/2014/main" id="{49695C2F-331F-4CCC-B0D7-527B0E41F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838" y="3435350"/>
            <a:ext cx="2173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B9526930-27A9-40D3-921F-9FD7E171827C}"/>
              </a:ext>
            </a:extLst>
          </p:cNvPr>
          <p:cNvSpPr txBox="1">
            <a:spLocks noChangeArrowheads="1"/>
          </p:cNvSpPr>
          <p:nvPr/>
        </p:nvSpPr>
        <p:spPr bwMode="auto">
          <a:xfrm rot="-587604">
            <a:off x="8585200" y="2616200"/>
            <a:ext cx="2763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t>Esame (6 cfu) a novembre!</a:t>
            </a:r>
          </a:p>
          <a:p>
            <a:pPr eaLnBrk="1" hangingPunct="1"/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5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="" xmlns:a16="http://schemas.microsoft.com/office/drawing/2014/main" id="{00085771-9819-4BD9-A354-15FB4D38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79400"/>
            <a:ext cx="6565900" cy="1325563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008080"/>
                </a:solidFill>
              </a:rPr>
              <a:t>Medio Oriente e Africa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A43465F-2113-4F9A-9D98-47DB6AA5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00" y="1604963"/>
            <a:ext cx="7085013" cy="43513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Possibilità di combinare lo studio di: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Ebraico biblico e moderno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Arabo ed ebraico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Arabo e persiano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Swahili e arabo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Possibilità di </a:t>
            </a:r>
            <a:r>
              <a:rPr lang="it-IT" b="1" dirty="0">
                <a:solidFill>
                  <a:srgbClr val="C00000"/>
                </a:solidFill>
              </a:rPr>
              <a:t>esperienze all’estero </a:t>
            </a:r>
            <a:r>
              <a:rPr lang="it-IT" dirty="0"/>
              <a:t>e corsi di lingua in Egitto (Cairo), Iran, Israele, Kenya, Marocco, Tanzania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Iran room </a:t>
            </a:r>
            <a:r>
              <a:rPr lang="it-IT" dirty="0"/>
              <a:t>in via Giulia di Barolo 3/A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Da marzo 2019 potrai seguire online i corsi di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Filologia semitica: lingue del Medio Oriente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Letteratura popolare swahili</a:t>
            </a:r>
          </a:p>
        </p:txBody>
      </p:sp>
      <p:pic>
        <p:nvPicPr>
          <p:cNvPr id="24580" name="Immagine 3">
            <a:extLst>
              <a:ext uri="{FF2B5EF4-FFF2-40B4-BE49-F238E27FC236}">
                <a16:creationId xmlns="" xmlns:a16="http://schemas.microsoft.com/office/drawing/2014/main" id="{0E04F18E-6FAE-4CCC-BBA2-E7D5C7086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3484563"/>
            <a:ext cx="2165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FFA49F9A-13E7-4C0E-B6BC-42DF68023D8B}"/>
              </a:ext>
            </a:extLst>
          </p:cNvPr>
          <p:cNvSpPr txBox="1">
            <a:spLocks noChangeArrowheads="1"/>
          </p:cNvSpPr>
          <p:nvPr/>
        </p:nvSpPr>
        <p:spPr bwMode="auto">
          <a:xfrm rot="-587604">
            <a:off x="8134350" y="2854325"/>
            <a:ext cx="33607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>
                <a:latin typeface="Calibri" panose="020F0502020204030204" pitchFamily="34" charset="0"/>
              </a:rPr>
              <a:t>Esame (6 cfu) a novembre!</a:t>
            </a:r>
          </a:p>
          <a:p>
            <a:pPr eaLnBrk="1" hangingPunct="1"/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4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4">
            <a:extLst>
              <a:ext uri="{FF2B5EF4-FFF2-40B4-BE49-F238E27FC236}">
                <a16:creationId xmlns="" xmlns:a16="http://schemas.microsoft.com/office/drawing/2014/main" id="{E9FEB31F-DB61-4298-A6C8-D1166BFB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11138"/>
            <a:ext cx="8537575" cy="584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600" b="1" dirty="0">
                <a:solidFill>
                  <a:srgbClr val="008080"/>
                </a:solidFill>
              </a:rPr>
              <a:t>asiaeafrica.campusnet.unito.it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="" xmlns:a16="http://schemas.microsoft.com/office/drawing/2014/main" id="{F2D33DD0-A064-4888-8CBA-90BFC21FE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225" y="5551488"/>
            <a:ext cx="7667625" cy="1147762"/>
          </a:xfrm>
        </p:spPr>
        <p:txBody>
          <a:bodyPr/>
          <a:lstStyle/>
          <a:p>
            <a:pPr eaLnBrk="1" hangingPunct="1"/>
            <a:r>
              <a:rPr lang="it-IT" altLang="it-IT" sz="2400" b="1"/>
              <a:t>Studiare &gt;</a:t>
            </a:r>
            <a:r>
              <a:rPr lang="it-IT" altLang="it-IT" sz="2400" b="1">
                <a:solidFill>
                  <a:srgbClr val="C00000"/>
                </a:solidFill>
              </a:rPr>
              <a:t> Piano carriera </a:t>
            </a:r>
            <a:r>
              <a:rPr lang="it-IT" altLang="it-IT" sz="2400"/>
              <a:t>&gt; Guida per la compilazione</a:t>
            </a:r>
          </a:p>
          <a:p>
            <a:pPr eaLnBrk="1" hangingPunct="1"/>
            <a:r>
              <a:rPr lang="it-IT" altLang="it-IT" sz="2400" b="1"/>
              <a:t>Studiare &gt; </a:t>
            </a:r>
            <a:r>
              <a:rPr lang="it-IT" altLang="it-IT" sz="2400"/>
              <a:t>Insegnamenti &gt; </a:t>
            </a:r>
            <a:r>
              <a:rPr lang="it-IT" altLang="it-IT" sz="2400" b="1">
                <a:solidFill>
                  <a:srgbClr val="C00000"/>
                </a:solidFill>
              </a:rPr>
              <a:t>Programmi dei corsi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="" xmlns:a16="http://schemas.microsoft.com/office/drawing/2014/main" id="{462E8579-3195-4A45-9D9E-620B15ED71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0513" y="865188"/>
            <a:ext cx="5511800" cy="4587875"/>
          </a:xfrm>
        </p:spPr>
      </p:pic>
      <p:cxnSp>
        <p:nvCxnSpPr>
          <p:cNvPr id="4" name="Connettore 2 3">
            <a:extLst>
              <a:ext uri="{FF2B5EF4-FFF2-40B4-BE49-F238E27FC236}">
                <a16:creationId xmlns="" xmlns:a16="http://schemas.microsoft.com/office/drawing/2014/main" id="{1C935C15-2C4D-4AC4-9128-905B3959D920}"/>
              </a:ext>
            </a:extLst>
          </p:cNvPr>
          <p:cNvCxnSpPr/>
          <p:nvPr/>
        </p:nvCxnSpPr>
        <p:spPr>
          <a:xfrm flipH="1" flipV="1">
            <a:off x="5126038" y="1935163"/>
            <a:ext cx="1938337" cy="300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="" xmlns:a16="http://schemas.microsoft.com/office/drawing/2014/main" id="{C2F77D4F-678F-456D-A075-CD67F9E7B6F1}"/>
              </a:ext>
            </a:extLst>
          </p:cNvPr>
          <p:cNvSpPr/>
          <p:nvPr/>
        </p:nvSpPr>
        <p:spPr>
          <a:xfrm>
            <a:off x="4510088" y="2435225"/>
            <a:ext cx="992187" cy="56356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5607" name="Picture 3">
            <a:extLst>
              <a:ext uri="{FF2B5EF4-FFF2-40B4-BE49-F238E27FC236}">
                <a16:creationId xmlns="" xmlns:a16="http://schemas.microsoft.com/office/drawing/2014/main" id="{6D7DAF41-4B28-48F5-ADA5-066108ACC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571750"/>
            <a:ext cx="219551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CasellaDiTesto 1">
            <a:extLst>
              <a:ext uri="{FF2B5EF4-FFF2-40B4-BE49-F238E27FC236}">
                <a16:creationId xmlns="" xmlns:a16="http://schemas.microsoft.com/office/drawing/2014/main" id="{BA256855-7A74-460F-AA5B-FD0797E9A3AC}"/>
              </a:ext>
            </a:extLst>
          </p:cNvPr>
          <p:cNvSpPr txBox="1">
            <a:spLocks noChangeArrowheads="1"/>
          </p:cNvSpPr>
          <p:nvPr/>
        </p:nvSpPr>
        <p:spPr bwMode="auto">
          <a:xfrm rot="1844203">
            <a:off x="8139113" y="2949575"/>
            <a:ext cx="4037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C00000"/>
                </a:solidFill>
                <a:latin typeface="Calibri" panose="020F0502020204030204" pitchFamily="34" charset="0"/>
              </a:rPr>
              <a:t>I corsi iniziano a fine settembre!</a:t>
            </a:r>
          </a:p>
        </p:txBody>
      </p:sp>
    </p:spTree>
    <p:extLst>
      <p:ext uri="{BB962C8B-B14F-4D97-AF65-F5344CB8AC3E}">
        <p14:creationId xmlns="" xmlns:p14="http://schemas.microsoft.com/office/powerpoint/2010/main" val="38813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5">
            <a:extLst>
              <a:ext uri="{FF2B5EF4-FFF2-40B4-BE49-F238E27FC236}">
                <a16:creationId xmlns="" xmlns:a16="http://schemas.microsoft.com/office/drawing/2014/main" id="{79275197-52CF-4E08-9A02-DFFA769E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417513"/>
            <a:ext cx="7472363" cy="1116012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008080"/>
                </a:solidFill>
              </a:rPr>
              <a:t>Per informazioni</a:t>
            </a:r>
            <a:r>
              <a:rPr lang="it-IT" altLang="it-IT" dirty="0"/>
              <a:t/>
            </a:r>
            <a:br>
              <a:rPr lang="it-IT" altLang="it-IT" dirty="0"/>
            </a:br>
            <a:r>
              <a:rPr lang="it-IT" altLang="it-IT" sz="2400" dirty="0"/>
              <a:t>sui percorsi (triennale e magistrale) delle singole lingue</a:t>
            </a:r>
            <a:endParaRPr lang="it-IT" alt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="" xmlns:a16="http://schemas.microsoft.com/office/drawing/2014/main" id="{B6547969-8046-499E-945C-2AF5AD76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75" y="1546225"/>
            <a:ext cx="7769225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dirty="0"/>
              <a:t>Arabo:		</a:t>
            </a:r>
            <a:r>
              <a:rPr lang="it-IT" sz="2400" dirty="0" err="1"/>
              <a:t>francesco.grande@unito.it</a:t>
            </a:r>
            <a:endParaRPr lang="it-IT" sz="2400" dirty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dirty="0"/>
              <a:t>Cinese: 		</a:t>
            </a:r>
            <a:r>
              <a:rPr lang="it-IT" sz="2400" dirty="0" err="1"/>
              <a:t>stefania.stafutti@unito.it</a:t>
            </a:r>
            <a:endParaRPr lang="it-IT" sz="2400" dirty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dirty="0"/>
              <a:t>Ebraico : 		</a:t>
            </a:r>
            <a:r>
              <a:rPr lang="it-IT" sz="2400" dirty="0" err="1"/>
              <a:t>corrado.martone@unito.it</a:t>
            </a:r>
            <a:endParaRPr lang="it-IT" sz="2400" dirty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dirty="0"/>
              <a:t>Giapponese: 	daniela.moro@unito.it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dirty="0"/>
              <a:t>Hindi: 		</a:t>
            </a:r>
            <a:r>
              <a:rPr lang="it-IT" sz="2400" dirty="0" err="1"/>
              <a:t>alessandra.consolaro@unito.it</a:t>
            </a:r>
            <a:endParaRPr lang="it-IT" sz="2400" dirty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dirty="0"/>
              <a:t>Inglese:		</a:t>
            </a:r>
            <a:r>
              <a:rPr lang="it-IT" sz="2400" dirty="0" err="1"/>
              <a:t>esterino.adami@unito.it</a:t>
            </a:r>
            <a:endParaRPr lang="it-IT" sz="2400" dirty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dirty="0"/>
              <a:t>Persiano:		</a:t>
            </a:r>
            <a:r>
              <a:rPr lang="it-IT" sz="2400" dirty="0" err="1"/>
              <a:t>mauro.tosco@unito.it</a:t>
            </a:r>
            <a:endParaRPr lang="it-IT" sz="2400" dirty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dirty="0"/>
              <a:t>Sanscrito: 		gianni.pellegrini@unito.it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dirty="0"/>
              <a:t>Spagnolo:		</a:t>
            </a:r>
            <a:r>
              <a:rPr lang="it-IT" sz="2400" dirty="0" err="1"/>
              <a:t>lia.ogno@unito.it</a:t>
            </a:r>
            <a:endParaRPr lang="it-IT" sz="2400" dirty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dirty="0"/>
              <a:t>Swahili: 		</a:t>
            </a:r>
            <a:r>
              <a:rPr lang="it-IT" sz="2400" dirty="0" err="1"/>
              <a:t>graziella.acquaviva@unito.it</a:t>
            </a:r>
            <a:endParaRPr lang="it-IT" sz="2400" dirty="0"/>
          </a:p>
          <a:p>
            <a:pPr marL="0" indent="0" eaLnBrk="1" fontAlgn="auto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Cerca </a:t>
            </a:r>
            <a:r>
              <a:rPr lang="it-IT" sz="2400" b="1" dirty="0">
                <a:solidFill>
                  <a:srgbClr val="0070C0"/>
                </a:solidFill>
              </a:rPr>
              <a:t>Lingue e culture dell’Asia e dell’Africa </a:t>
            </a:r>
            <a:r>
              <a:rPr lang="it-IT" sz="2400" dirty="0">
                <a:solidFill>
                  <a:srgbClr val="0070C0"/>
                </a:solidFill>
              </a:rPr>
              <a:t>su</a:t>
            </a:r>
            <a:br>
              <a:rPr lang="it-IT" sz="2400" dirty="0">
                <a:solidFill>
                  <a:srgbClr val="0070C0"/>
                </a:solidFill>
              </a:rPr>
            </a:br>
            <a:r>
              <a:rPr lang="it-IT" sz="2400" dirty="0">
                <a:solidFill>
                  <a:srgbClr val="0070C0"/>
                </a:solidFill>
              </a:rPr>
              <a:t>Diventa nostra amica o nostro amico su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CC060F27-EA75-4FB9-B87C-D6F0DA3F7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410200"/>
            <a:ext cx="18859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69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="" xmlns:a16="http://schemas.microsoft.com/office/drawing/2014/main" id="{3AB6E3E9-1118-4F9E-8F4E-0B777ADA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0"/>
            <a:ext cx="4978400" cy="141287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008080"/>
                </a:solidFill>
              </a:rPr>
              <a:t>Apertura sul mondo</a:t>
            </a:r>
          </a:p>
        </p:txBody>
      </p:sp>
      <p:pic>
        <p:nvPicPr>
          <p:cNvPr id="15363" name="Segnaposto contenuto 9">
            <a:extLst>
              <a:ext uri="{FF2B5EF4-FFF2-40B4-BE49-F238E27FC236}">
                <a16:creationId xmlns="" xmlns:a16="http://schemas.microsoft.com/office/drawing/2014/main" id="{44849C85-88DA-45FA-878B-304F8B4AB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1101725"/>
            <a:ext cx="5270500" cy="3513138"/>
          </a:xfrm>
        </p:spPr>
      </p:pic>
      <p:pic>
        <p:nvPicPr>
          <p:cNvPr id="15364" name="Picture 4">
            <a:extLst>
              <a:ext uri="{FF2B5EF4-FFF2-40B4-BE49-F238E27FC236}">
                <a16:creationId xmlns="" xmlns:a16="http://schemas.microsoft.com/office/drawing/2014/main" id="{49FC45FD-154F-4247-B449-66BA8800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4162425"/>
            <a:ext cx="48133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asellaDiTesto 4">
            <a:extLst>
              <a:ext uri="{FF2B5EF4-FFF2-40B4-BE49-F238E27FC236}">
                <a16:creationId xmlns="" xmlns:a16="http://schemas.microsoft.com/office/drawing/2014/main" id="{256D5A23-D163-41D9-AD77-C31ED18F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5384800"/>
            <a:ext cx="30083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>
                <a:latin typeface="Calibri" panose="020F0502020204030204" pitchFamily="34" charset="0"/>
              </a:rPr>
              <a:t>da prospettive diverse</a:t>
            </a:r>
          </a:p>
        </p:txBody>
      </p:sp>
    </p:spTree>
    <p:extLst>
      <p:ext uri="{BB962C8B-B14F-4D97-AF65-F5344CB8AC3E}">
        <p14:creationId xmlns="" xmlns:p14="http://schemas.microsoft.com/office/powerpoint/2010/main" val="267979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contenuto 1">
            <a:extLst>
              <a:ext uri="{FF2B5EF4-FFF2-40B4-BE49-F238E27FC236}">
                <a16:creationId xmlns="" xmlns:a16="http://schemas.microsoft.com/office/drawing/2014/main" id="{1123B0DA-F86B-462C-9E39-D089774C4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450" y="1276350"/>
            <a:ext cx="6432550" cy="39766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800" b="1"/>
              <a:t>Il corso prepara:</a:t>
            </a:r>
            <a:r>
              <a:rPr lang="it-IT" altLang="it-IT" sz="2800"/>
              <a:t>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it-IT" altLang="it-IT" sz="2400"/>
              <a:t>al mondo del </a:t>
            </a:r>
            <a:r>
              <a:rPr lang="it-IT" altLang="it-IT" sz="2400" b="1">
                <a:solidFill>
                  <a:srgbClr val="C00000"/>
                </a:solidFill>
              </a:rPr>
              <a:t>lavoro: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it-IT" altLang="it-IT" sz="2000" b="1">
                <a:solidFill>
                  <a:srgbClr val="C00000"/>
                </a:solidFill>
              </a:rPr>
              <a:t>Numerose professionalità in settori diversi in cui le competenze linguistico-culturali sono fondamentali </a:t>
            </a:r>
          </a:p>
          <a:p>
            <a:pPr lvl="1" eaLnBrk="1" hangingPunct="1"/>
            <a:r>
              <a:rPr lang="it-IT" altLang="it-IT" sz="1600"/>
              <a:t>Traduzione e interpretariato </a:t>
            </a:r>
          </a:p>
          <a:p>
            <a:pPr lvl="1" eaLnBrk="1" hangingPunct="1"/>
            <a:r>
              <a:rPr lang="it-IT" altLang="it-IT" sz="1600"/>
              <a:t>Sociale/ mediazione</a:t>
            </a:r>
          </a:p>
          <a:p>
            <a:pPr lvl="1" eaLnBrk="1" hangingPunct="1"/>
            <a:r>
              <a:rPr lang="it-IT" altLang="it-IT" sz="1600"/>
              <a:t>Attività commerciali e imprenditoriali</a:t>
            </a:r>
          </a:p>
          <a:p>
            <a:pPr lvl="1" eaLnBrk="1" hangingPunct="1"/>
            <a:r>
              <a:rPr lang="it-IT" altLang="it-IT" sz="1600"/>
              <a:t>Turismo</a:t>
            </a:r>
          </a:p>
          <a:p>
            <a:pPr lvl="1" eaLnBrk="1" hangingPunct="1"/>
            <a:r>
              <a:rPr lang="it-IT" altLang="it-IT" sz="1600"/>
              <a:t>Organizzazione di eventi</a:t>
            </a:r>
          </a:p>
          <a:p>
            <a:pPr lvl="1" eaLnBrk="1" hangingPunct="1"/>
            <a:r>
              <a:rPr lang="it-IT" altLang="it-IT" sz="1600"/>
              <a:t>…….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it-IT" altLang="it-IT" sz="2400"/>
              <a:t>alla </a:t>
            </a:r>
            <a:r>
              <a:rPr lang="it-IT" altLang="it-IT" sz="2400" b="1">
                <a:solidFill>
                  <a:srgbClr val="C00000"/>
                </a:solidFill>
              </a:rPr>
              <a:t>magistrale</a:t>
            </a:r>
            <a:r>
              <a:rPr lang="it-IT" altLang="it-IT" sz="2400"/>
              <a:t> Lingue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it-IT" altLang="it-IT" sz="2400"/>
              <a:t>dell’Asia e dell’Africa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it-IT" altLang="it-IT" sz="2400"/>
              <a:t>per la Comunicazione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it-IT" altLang="it-IT" sz="2400"/>
              <a:t>e la Cooperazione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it-IT" altLang="it-IT" sz="2400"/>
              <a:t> internazionale</a:t>
            </a:r>
          </a:p>
          <a:p>
            <a:pPr eaLnBrk="1" hangingPunct="1"/>
            <a:endParaRPr lang="it-IT" altLang="it-IT"/>
          </a:p>
        </p:txBody>
      </p:sp>
      <p:sp>
        <p:nvSpPr>
          <p:cNvPr id="16387" name="Titolo 2">
            <a:extLst>
              <a:ext uri="{FF2B5EF4-FFF2-40B4-BE49-F238E27FC236}">
                <a16:creationId xmlns="" xmlns:a16="http://schemas.microsoft.com/office/drawing/2014/main" id="{DCCFD2C6-D8EA-424E-A640-BA0FC8D8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5930900" cy="100647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008080"/>
                </a:solidFill>
              </a:rPr>
              <a:t>Per una scelta consapevole</a:t>
            </a:r>
            <a:r>
              <a:rPr lang="it-IT" altLang="it-IT" dirty="0">
                <a:solidFill>
                  <a:srgbClr val="008080"/>
                </a:solidFill>
              </a:rPr>
              <a:t>:</a:t>
            </a:r>
            <a:br>
              <a:rPr lang="it-IT" altLang="it-IT" dirty="0">
                <a:solidFill>
                  <a:srgbClr val="008080"/>
                </a:solidFill>
              </a:rPr>
            </a:br>
            <a:endParaRPr lang="it-IT" altLang="it-IT" dirty="0">
              <a:solidFill>
                <a:srgbClr val="008080"/>
              </a:solidFill>
            </a:endParaRPr>
          </a:p>
        </p:txBody>
      </p:sp>
      <p:sp>
        <p:nvSpPr>
          <p:cNvPr id="16388" name="Segnaposto testo 3">
            <a:extLst>
              <a:ext uri="{FF2B5EF4-FFF2-40B4-BE49-F238E27FC236}">
                <a16:creationId xmlns="" xmlns:a16="http://schemas.microsoft.com/office/drawing/2014/main" id="{4216E397-BACC-46F2-A71F-7D5CC5B87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000" y="1146175"/>
            <a:ext cx="5172075" cy="4319588"/>
          </a:xfrm>
        </p:spPr>
        <p:txBody>
          <a:bodyPr/>
          <a:lstStyle/>
          <a:p>
            <a:pPr eaLnBrk="1" hangingPunct="1"/>
            <a:r>
              <a:rPr lang="it-IT" altLang="it-IT" sz="2800" b="1"/>
              <a:t>Attitudini e conoscenze di base: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 sz="2400"/>
              <a:t>le lingue asiatiche e africane partono da livello O </a:t>
            </a:r>
          </a:p>
          <a:p>
            <a:pPr eaLnBrk="1" hangingPunct="1"/>
            <a:r>
              <a:rPr lang="it-IT" altLang="it-IT" sz="2400"/>
              <a:t>	</a:t>
            </a:r>
            <a:r>
              <a:rPr lang="it-IT" altLang="it-IT" sz="2000">
                <a:solidFill>
                  <a:srgbClr val="FF0000"/>
                </a:solidFill>
              </a:rPr>
              <a:t>NO</a:t>
            </a:r>
            <a:r>
              <a:rPr lang="it-IT" altLang="it-IT" sz="2000"/>
              <a:t> conoscenze pregresse</a:t>
            </a:r>
          </a:p>
          <a:p>
            <a:pPr eaLnBrk="1" hangingPunct="1"/>
            <a:r>
              <a:rPr lang="it-IT" altLang="it-IT" sz="2000"/>
              <a:t>	</a:t>
            </a:r>
            <a:r>
              <a:rPr lang="it-IT" altLang="it-IT" sz="2000">
                <a:solidFill>
                  <a:srgbClr val="FF0000"/>
                </a:solidFill>
              </a:rPr>
              <a:t>SI </a:t>
            </a:r>
            <a:r>
              <a:rPr lang="it-IT" altLang="it-IT" sz="2000"/>
              <a:t>attitudine all’apprendimento 		    linguistico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 sz="2400"/>
              <a:t>Conoscenza di livello medio di almeno una lingua europea (inglese/francese)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 sz="2400"/>
              <a:t>Curiosità per le culture del mondo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 sz="2400"/>
              <a:t>Disponibilità a viaggiare</a:t>
            </a:r>
          </a:p>
          <a:p>
            <a:pPr eaLnBrk="1" hangingPunct="1"/>
            <a:endParaRPr lang="it-IT" altLang="it-IT"/>
          </a:p>
          <a:p>
            <a:pPr eaLnBrk="1" hangingPunct="1"/>
            <a:endParaRPr lang="it-IT" altLang="it-IT"/>
          </a:p>
        </p:txBody>
      </p:sp>
      <p:sp>
        <p:nvSpPr>
          <p:cNvPr id="6" name="Freccia a destra 5">
            <a:extLst>
              <a:ext uri="{FF2B5EF4-FFF2-40B4-BE49-F238E27FC236}">
                <a16:creationId xmlns="" xmlns:a16="http://schemas.microsoft.com/office/drawing/2014/main" id="{7BB721C7-98A9-466D-9227-55E6E6D91AB4}"/>
              </a:ext>
            </a:extLst>
          </p:cNvPr>
          <p:cNvSpPr/>
          <p:nvPr/>
        </p:nvSpPr>
        <p:spPr>
          <a:xfrm>
            <a:off x="1071563" y="2505075"/>
            <a:ext cx="244475" cy="2936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="" xmlns:a16="http://schemas.microsoft.com/office/drawing/2014/main" id="{1861AD38-9210-4756-87A8-38ECABB1D0A2}"/>
              </a:ext>
            </a:extLst>
          </p:cNvPr>
          <p:cNvSpPr/>
          <p:nvPr/>
        </p:nvSpPr>
        <p:spPr>
          <a:xfrm>
            <a:off x="5638800" y="1790700"/>
            <a:ext cx="285750" cy="209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="" xmlns:a16="http://schemas.microsoft.com/office/drawing/2014/main" id="{C423E724-5184-44DA-983E-DE33856DE117}"/>
              </a:ext>
            </a:extLst>
          </p:cNvPr>
          <p:cNvSpPr/>
          <p:nvPr/>
        </p:nvSpPr>
        <p:spPr>
          <a:xfrm>
            <a:off x="5695950" y="4533900"/>
            <a:ext cx="285750" cy="209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8613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="" xmlns:a16="http://schemas.microsoft.com/office/drawing/2014/main" id="{5061CE09-E67E-451E-8112-D5048832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279400"/>
            <a:ext cx="7199313" cy="1325563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008080"/>
                </a:solidFill>
              </a:rPr>
              <a:t>Due lingue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042BF96-8B5C-4AFF-89B8-E6A9A5469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063" y="1825625"/>
            <a:ext cx="7018337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it-IT" dirty="0"/>
              <a:t>La prima lingua (</a:t>
            </a:r>
            <a:r>
              <a:rPr lang="it-IT" b="1" dirty="0">
                <a:solidFill>
                  <a:srgbClr val="C00000"/>
                </a:solidFill>
              </a:rPr>
              <a:t>Lingua A</a:t>
            </a:r>
            <a:r>
              <a:rPr lang="it-IT" dirty="0"/>
              <a:t>), studiata per due o tre anni, sarà a scelta fra: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Arabo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Cinese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Ebraico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Giapponese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Hindi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Persiano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Sanscrito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Swahili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55518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="" xmlns:a16="http://schemas.microsoft.com/office/drawing/2014/main" id="{D308D44D-C3F5-4FBD-A10C-8705EF67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0" y="279400"/>
            <a:ext cx="8702675" cy="1325563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008080"/>
                </a:solidFill>
              </a:rPr>
              <a:t>Due lingue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43EE247E-7C6D-4138-BD29-44C8F7E594DB}"/>
              </a:ext>
            </a:extLst>
          </p:cNvPr>
          <p:cNvSpPr txBox="1">
            <a:spLocks/>
          </p:cNvSpPr>
          <p:nvPr/>
        </p:nvSpPr>
        <p:spPr>
          <a:xfrm>
            <a:off x="1293813" y="1604963"/>
            <a:ext cx="6737350" cy="8239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/>
              <a:t>Per la seconda lingua (</a:t>
            </a:r>
            <a:r>
              <a:rPr lang="it-IT" dirty="0">
                <a:solidFill>
                  <a:srgbClr val="C00000"/>
                </a:solidFill>
              </a:rPr>
              <a:t>Lingua B</a:t>
            </a:r>
            <a:r>
              <a:rPr lang="it-IT" dirty="0"/>
              <a:t>) - che può essere asiatica, africana o europea - sono previste due annualità,  a scelta fra:</a:t>
            </a:r>
          </a:p>
        </p:txBody>
      </p:sp>
      <p:sp>
        <p:nvSpPr>
          <p:cNvPr id="5" name="Segnaposto contenuto 6">
            <a:extLst>
              <a:ext uri="{FF2B5EF4-FFF2-40B4-BE49-F238E27FC236}">
                <a16:creationId xmlns="" xmlns:a16="http://schemas.microsoft.com/office/drawing/2014/main" id="{81008997-2A54-4AEB-B728-C614389B80E5}"/>
              </a:ext>
            </a:extLst>
          </p:cNvPr>
          <p:cNvSpPr txBox="1">
            <a:spLocks/>
          </p:cNvSpPr>
          <p:nvPr/>
        </p:nvSpPr>
        <p:spPr>
          <a:xfrm>
            <a:off x="1820863" y="2505075"/>
            <a:ext cx="3484562" cy="36718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Arabo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Cinese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Ebraico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Giapponese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Hindi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Persiano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Sanscrito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Swahili</a:t>
            </a:r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8437" name="Segnaposto contenuto 5">
            <a:extLst>
              <a:ext uri="{FF2B5EF4-FFF2-40B4-BE49-F238E27FC236}">
                <a16:creationId xmlns="" xmlns:a16="http://schemas.microsoft.com/office/drawing/2014/main" id="{9022122B-D554-4364-AB89-A6CF7BDC9F0F}"/>
              </a:ext>
            </a:extLst>
          </p:cNvPr>
          <p:cNvSpPr txBox="1">
            <a:spLocks/>
          </p:cNvSpPr>
          <p:nvPr/>
        </p:nvSpPr>
        <p:spPr bwMode="auto">
          <a:xfrm>
            <a:off x="4992688" y="2505075"/>
            <a:ext cx="262731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altLang="it-IT" sz="2600" b="1">
                <a:solidFill>
                  <a:srgbClr val="C00000"/>
                </a:solidFill>
                <a:latin typeface="Calibri" panose="020F0502020204030204" pitchFamily="34" charset="0"/>
              </a:rPr>
              <a:t>Francese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altLang="it-IT" sz="2600" b="1">
                <a:solidFill>
                  <a:srgbClr val="C00000"/>
                </a:solidFill>
                <a:latin typeface="Calibri" panose="020F0502020204030204" pitchFamily="34" charset="0"/>
              </a:rPr>
              <a:t>Inglese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altLang="it-IT" sz="2600" b="1">
                <a:solidFill>
                  <a:srgbClr val="C00000"/>
                </a:solidFill>
                <a:latin typeface="Calibri" panose="020F0502020204030204" pitchFamily="34" charset="0"/>
              </a:rPr>
              <a:t>Spagnolo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altLang="it-IT" sz="2600" b="1">
                <a:solidFill>
                  <a:srgbClr val="C00000"/>
                </a:solidFill>
                <a:latin typeface="Calibri" panose="020F0502020204030204" pitchFamily="34" charset="0"/>
              </a:rPr>
              <a:t>Tedesco</a:t>
            </a:r>
          </a:p>
        </p:txBody>
      </p:sp>
    </p:spTree>
    <p:extLst>
      <p:ext uri="{BB962C8B-B14F-4D97-AF65-F5344CB8AC3E}">
        <p14:creationId xmlns="" xmlns:p14="http://schemas.microsoft.com/office/powerpoint/2010/main" val="270459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="" xmlns:a16="http://schemas.microsoft.com/office/drawing/2014/main" id="{5CB415A0-E5E9-44C1-9A6C-F2F83108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79400"/>
            <a:ext cx="6811963" cy="1325563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008080"/>
                </a:solidFill>
              </a:rPr>
              <a:t>Lingua e cultura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3C919B1-D441-464C-B991-E327AB7B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825625"/>
            <a:ext cx="6986588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/>
              <a:t>Per la prima lingua (Lingua A) sono previste: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11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2 o 3 annualità di </a:t>
            </a:r>
            <a:r>
              <a:rPr lang="it-IT" b="1" dirty="0">
                <a:solidFill>
                  <a:srgbClr val="C00000"/>
                </a:solidFill>
              </a:rPr>
              <a:t>lingua</a:t>
            </a:r>
            <a:r>
              <a:rPr lang="it-IT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1 o 2 annualità di </a:t>
            </a:r>
            <a:r>
              <a:rPr lang="it-IT" b="1" dirty="0">
                <a:solidFill>
                  <a:srgbClr val="C00000"/>
                </a:solidFill>
              </a:rPr>
              <a:t>letteratura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storia</a:t>
            </a:r>
            <a:r>
              <a:rPr lang="it-IT" dirty="0"/>
              <a:t> dei paesi delle lingue di studio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filosofie e religioni </a:t>
            </a:r>
            <a:r>
              <a:rPr lang="it-IT" dirty="0"/>
              <a:t>o approfondimenti sulla lingua e la cultura (</a:t>
            </a:r>
            <a:r>
              <a:rPr lang="it-IT" b="1" dirty="0">
                <a:solidFill>
                  <a:srgbClr val="C00000"/>
                </a:solidFill>
              </a:rPr>
              <a:t>linguistica o filologia</a:t>
            </a:r>
            <a:r>
              <a:rPr lang="it-IT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16969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BBC3F15F-F6FA-48E7-A4EA-BD609DDA9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425" y="1598613"/>
            <a:ext cx="3765550" cy="47291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800" dirty="0"/>
              <a:t>un percorso di studi che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800" dirty="0"/>
              <a:t>risponde ai propri </a:t>
            </a:r>
            <a:r>
              <a:rPr lang="it-IT" sz="2800" b="1" dirty="0">
                <a:solidFill>
                  <a:srgbClr val="C00000"/>
                </a:solidFill>
              </a:rPr>
              <a:t>interessi</a:t>
            </a:r>
            <a:r>
              <a:rPr lang="it-IT" sz="2800" dirty="0"/>
              <a:t>, rivolti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sz="28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sz="2400" dirty="0"/>
              <a:t>all’</a:t>
            </a:r>
            <a:r>
              <a:rPr lang="it-IT" sz="2400" b="1" dirty="0">
                <a:solidFill>
                  <a:srgbClr val="C00000"/>
                </a:solidFill>
              </a:rPr>
              <a:t>eredità storica  e culturale </a:t>
            </a:r>
            <a:r>
              <a:rPr lang="it-IT" sz="2400" dirty="0"/>
              <a:t>o 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24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sz="2400" dirty="0"/>
              <a:t>alla </a:t>
            </a:r>
            <a:r>
              <a:rPr lang="it-IT" sz="2400" b="1" dirty="0">
                <a:solidFill>
                  <a:srgbClr val="C00000"/>
                </a:solidFill>
              </a:rPr>
              <a:t>realtà contemporanea </a:t>
            </a:r>
            <a:r>
              <a:rPr lang="it-IT" sz="2400" dirty="0"/>
              <a:t>dell’Asia e dell’Africa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sz="2800" b="1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0483" name="Titolo 3">
            <a:extLst>
              <a:ext uri="{FF2B5EF4-FFF2-40B4-BE49-F238E27FC236}">
                <a16:creationId xmlns="" xmlns:a16="http://schemas.microsoft.com/office/drawing/2014/main" id="{237931B7-11F6-40D3-9BB9-A8318A5B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77788"/>
            <a:ext cx="4654550" cy="16002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008080"/>
                </a:solidFill>
              </a:rPr>
              <a:t>Ampia scelta di insegnamenti nella Scuola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="" xmlns:a16="http://schemas.microsoft.com/office/drawing/2014/main" id="{154A1428-7460-4C81-A394-1C0E2EF3B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8038" y="2057400"/>
            <a:ext cx="3500437" cy="4064000"/>
          </a:xfrm>
        </p:spPr>
        <p:txBody>
          <a:bodyPr rtlCol="0">
            <a:normAutofit fontScale="92500" lnSpcReduction="20000"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antropologia, sociologia e relazioni internazionali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arte, archeologia, cinema, teatro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economia e diritto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filosofia, storia delle religioni, storia del Cristianesimo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linguistica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lingue e culture classiche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storia, geografia e archivistica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="" xmlns:a16="http://schemas.microsoft.com/office/drawing/2014/main" id="{153E3A02-D066-4BC2-8B96-94447D75E7B3}"/>
              </a:ext>
            </a:extLst>
          </p:cNvPr>
          <p:cNvSpPr/>
          <p:nvPr/>
        </p:nvSpPr>
        <p:spPr>
          <a:xfrm>
            <a:off x="6276975" y="1462088"/>
            <a:ext cx="449263" cy="49688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3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4">
            <a:extLst>
              <a:ext uri="{FF2B5EF4-FFF2-40B4-BE49-F238E27FC236}">
                <a16:creationId xmlns="" xmlns:a16="http://schemas.microsoft.com/office/drawing/2014/main" id="{07D609CC-3BD4-4420-B1AF-F926CE3E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279400"/>
            <a:ext cx="3508375" cy="1325563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008080"/>
                </a:solidFill>
              </a:rPr>
              <a:t>Cina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55BE7516-67A1-4896-8741-B5D0BC9A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1825625"/>
            <a:ext cx="7092950" cy="435133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Possibilità di combinare lo studio del </a:t>
            </a:r>
            <a:r>
              <a:rPr lang="it-IT" b="1" dirty="0">
                <a:solidFill>
                  <a:srgbClr val="C00000"/>
                </a:solidFill>
              </a:rPr>
              <a:t>Cinese </a:t>
            </a:r>
            <a:r>
              <a:rPr lang="it-IT" dirty="0"/>
              <a:t>con</a:t>
            </a:r>
            <a:r>
              <a:rPr lang="it-IT" b="1" dirty="0">
                <a:solidFill>
                  <a:srgbClr val="C00000"/>
                </a:solidFill>
              </a:rPr>
              <a:t> altre lingue </a:t>
            </a:r>
            <a:r>
              <a:rPr lang="it-IT" dirty="0"/>
              <a:t>del corso di laurea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Insegnamenti fondamentali: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Letteratura cinese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Storia della Cina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Religioni e filosofie dell’Asia Orientale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Possibilità di </a:t>
            </a:r>
            <a:r>
              <a:rPr lang="it-IT" b="1" dirty="0">
                <a:solidFill>
                  <a:srgbClr val="C00000"/>
                </a:solidFill>
              </a:rPr>
              <a:t>soggiorni-studio</a:t>
            </a:r>
            <a:r>
              <a:rPr lang="it-IT" dirty="0"/>
              <a:t> nella Repubblica Popolare Cinese grazie a </a:t>
            </a:r>
            <a:r>
              <a:rPr lang="it-IT" b="1" dirty="0">
                <a:solidFill>
                  <a:srgbClr val="C00000"/>
                </a:solidFill>
              </a:rPr>
              <a:t>borse di studio </a:t>
            </a:r>
            <a:r>
              <a:rPr lang="it-IT" dirty="0"/>
              <a:t>gestite dall’Istituto Confucio e dal Ministero degli Affari Esteri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</a:rPr>
              <a:t>Istituto Confucio </a:t>
            </a:r>
            <a:r>
              <a:rPr lang="it-IT" dirty="0"/>
              <a:t>nel palazzo del Rettorato, via Verdi 8 (piano terra)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Incontri con scrittori e con accademici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Manifestazioni culturali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Possibilità di sostenere l’esame </a:t>
            </a:r>
            <a:r>
              <a:rPr lang="it-IT" b="1" dirty="0">
                <a:solidFill>
                  <a:srgbClr val="C00000"/>
                </a:solidFill>
              </a:rPr>
              <a:t>HSK </a:t>
            </a:r>
            <a:r>
              <a:rPr lang="it-IT" b="1" dirty="0"/>
              <a:t>e</a:t>
            </a:r>
            <a:r>
              <a:rPr lang="it-IT" b="1" dirty="0">
                <a:solidFill>
                  <a:srgbClr val="C00000"/>
                </a:solidFill>
              </a:rPr>
              <a:t> HSKK</a:t>
            </a:r>
          </a:p>
        </p:txBody>
      </p:sp>
      <p:sp>
        <p:nvSpPr>
          <p:cNvPr id="21508" name="CasellaDiTesto 3">
            <a:extLst>
              <a:ext uri="{FF2B5EF4-FFF2-40B4-BE49-F238E27FC236}">
                <a16:creationId xmlns="" xmlns:a16="http://schemas.microsoft.com/office/drawing/2014/main" id="{405BA8A0-1C72-4193-8E9C-036572BAE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1275" y="1951038"/>
            <a:ext cx="30162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it-IT" sz="11000" b="1">
                <a:latin typeface="KaiTi" panose="020B0503020204020204" pitchFamily="49" charset="-122"/>
                <a:ea typeface="KaiTi" panose="020B0503020204020204" pitchFamily="49" charset="-122"/>
              </a:rPr>
              <a:t>汉语</a:t>
            </a:r>
            <a:endParaRPr lang="it-IT" altLang="it-IT" sz="11000" b="1">
              <a:latin typeface="KaiTi" panose="020B0503020204020204" pitchFamily="49" charset="-122"/>
              <a:ea typeface="KaiTi" panose="020B0503020204020204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6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egnaposto contenuto 4">
            <a:extLst>
              <a:ext uri="{FF2B5EF4-FFF2-40B4-BE49-F238E27FC236}">
                <a16:creationId xmlns="" xmlns:a16="http://schemas.microsoft.com/office/drawing/2014/main" id="{361B81D9-335B-4AD5-8A61-63C85FF263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1700" y="1835150"/>
            <a:ext cx="3251200" cy="2166938"/>
          </a:xfrm>
        </p:spPr>
      </p:pic>
      <p:sp>
        <p:nvSpPr>
          <p:cNvPr id="22531" name="Segnaposto contenuto 2">
            <a:extLst>
              <a:ext uri="{FF2B5EF4-FFF2-40B4-BE49-F238E27FC236}">
                <a16:creationId xmlns="" xmlns:a16="http://schemas.microsoft.com/office/drawing/2014/main" id="{842D74BA-4ECC-43DB-998A-81BFC3216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7167563" cy="51022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t-IT" altLang="it-IT"/>
              <a:t>Insegnamenti fondamentali:</a:t>
            </a:r>
          </a:p>
          <a:p>
            <a:pPr lvl="1" eaLnBrk="1" hangingPunct="1"/>
            <a:r>
              <a:rPr lang="it-IT" altLang="it-IT" b="1">
                <a:solidFill>
                  <a:srgbClr val="C00000"/>
                </a:solidFill>
              </a:rPr>
              <a:t>Lingua e letteratura giapponese</a:t>
            </a:r>
            <a:endParaRPr lang="it-IT" altLang="it-IT"/>
          </a:p>
          <a:p>
            <a:pPr lvl="1" eaLnBrk="1" hangingPunct="1"/>
            <a:r>
              <a:rPr lang="it-IT" altLang="it-IT" b="1">
                <a:solidFill>
                  <a:srgbClr val="C00000"/>
                </a:solidFill>
              </a:rPr>
              <a:t>Storia dell’Asia orientale</a:t>
            </a:r>
            <a:r>
              <a:rPr lang="it-IT" altLang="it-IT"/>
              <a:t> </a:t>
            </a:r>
          </a:p>
          <a:p>
            <a:pPr lvl="1" eaLnBrk="1" hangingPunct="1"/>
            <a:r>
              <a:rPr lang="it-IT" altLang="it-IT" b="1">
                <a:solidFill>
                  <a:srgbClr val="C00000"/>
                </a:solidFill>
              </a:rPr>
              <a:t>Religioni e filosofie dell’Asia orientale</a:t>
            </a:r>
            <a:endParaRPr lang="it-IT" altLang="it-IT"/>
          </a:p>
          <a:p>
            <a:pPr eaLnBrk="1" hangingPunct="1"/>
            <a:r>
              <a:rPr lang="it-IT" altLang="it-IT"/>
              <a:t>Un </a:t>
            </a:r>
            <a:r>
              <a:rPr lang="it-IT" altLang="it-IT" b="1">
                <a:solidFill>
                  <a:srgbClr val="C00000"/>
                </a:solidFill>
              </a:rPr>
              <a:t>piano carriera su misura</a:t>
            </a:r>
            <a:r>
              <a:rPr lang="it-IT" altLang="it-IT"/>
              <a:t>, con moltissime materie affini fra cui scegliere: da cinema a storia dell’arte, da filosofia a sociologia, da antropologia a musica…</a:t>
            </a:r>
          </a:p>
          <a:p>
            <a:pPr eaLnBrk="1" hangingPunct="1"/>
            <a:r>
              <a:rPr lang="it-IT" altLang="it-IT" b="1">
                <a:solidFill>
                  <a:srgbClr val="C00000"/>
                </a:solidFill>
              </a:rPr>
              <a:t>Soggiorni-studio </a:t>
            </a:r>
            <a:r>
              <a:rPr lang="it-IT" altLang="it-IT" b="1"/>
              <a:t>in Giappone </a:t>
            </a:r>
            <a:r>
              <a:rPr lang="it-IT" altLang="it-IT"/>
              <a:t>(con/senza borsa di studio) con riconoscimento esami</a:t>
            </a:r>
          </a:p>
          <a:p>
            <a:r>
              <a:rPr lang="it-IT" altLang="it-IT" b="1">
                <a:solidFill>
                  <a:srgbClr val="C00000"/>
                </a:solidFill>
              </a:rPr>
              <a:t>Tirocini</a:t>
            </a:r>
            <a:r>
              <a:rPr lang="it-IT" altLang="it-IT"/>
              <a:t> </a:t>
            </a:r>
            <a:r>
              <a:rPr lang="it-IT" altLang="it-IT" b="1"/>
              <a:t>in Giappone </a:t>
            </a:r>
            <a:r>
              <a:rPr lang="it-IT" altLang="it-IT"/>
              <a:t>con riconoscimento crediti </a:t>
            </a:r>
          </a:p>
          <a:p>
            <a:pPr eaLnBrk="1" hangingPunct="1"/>
            <a:endParaRPr lang="it-IT" altLang="it-IT"/>
          </a:p>
          <a:p>
            <a:pPr eaLnBrk="1" hangingPunct="1"/>
            <a:endParaRPr lang="it-IT" altLang="it-IT"/>
          </a:p>
        </p:txBody>
      </p:sp>
      <p:sp>
        <p:nvSpPr>
          <p:cNvPr id="22532" name="Titolo 1">
            <a:extLst>
              <a:ext uri="{FF2B5EF4-FFF2-40B4-BE49-F238E27FC236}">
                <a16:creationId xmlns="" xmlns:a16="http://schemas.microsoft.com/office/drawing/2014/main" id="{B3FC7D3A-4FB7-428C-B9FD-CECB2CC1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365125"/>
            <a:ext cx="4572000" cy="1325563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008080"/>
                </a:solidFill>
              </a:rPr>
              <a:t>Giappone</a:t>
            </a:r>
          </a:p>
        </p:txBody>
      </p:sp>
    </p:spTree>
    <p:extLst>
      <p:ext uri="{BB962C8B-B14F-4D97-AF65-F5344CB8AC3E}">
        <p14:creationId xmlns="" xmlns:p14="http://schemas.microsoft.com/office/powerpoint/2010/main" val="2195017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572</Words>
  <Application>Microsoft Office PowerPoint</Application>
  <PresentationFormat>Personalizzato</PresentationFormat>
  <Paragraphs>127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Corso di Laurea triennale in   LINGUE E CULTURE DELL’ ASIA E DELL’ AFRICA</vt:lpstr>
      <vt:lpstr>Apertura sul mondo</vt:lpstr>
      <vt:lpstr>Per una scelta consapevole: </vt:lpstr>
      <vt:lpstr>Due lingue</vt:lpstr>
      <vt:lpstr>Due lingue</vt:lpstr>
      <vt:lpstr>Lingua e cultura</vt:lpstr>
      <vt:lpstr>Ampia scelta di insegnamenti nella Scuola</vt:lpstr>
      <vt:lpstr>Cina</vt:lpstr>
      <vt:lpstr>Giappone</vt:lpstr>
      <vt:lpstr>India</vt:lpstr>
      <vt:lpstr>Medio Oriente e Africa</vt:lpstr>
      <vt:lpstr>asiaeafrica.campusnet.unito.it</vt:lpstr>
      <vt:lpstr>Per informazioni sui percorsi (triennale e magistrale) delle singole lingue</vt:lpstr>
    </vt:vector>
  </TitlesOfParts>
  <Company>Unito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Windows User</cp:lastModifiedBy>
  <cp:revision>84</cp:revision>
  <cp:lastPrinted>2020-02-06T09:51:02Z</cp:lastPrinted>
  <dcterms:created xsi:type="dcterms:W3CDTF">2018-01-18T12:12:15Z</dcterms:created>
  <dcterms:modified xsi:type="dcterms:W3CDTF">2020-04-15T15:14:32Z</dcterms:modified>
</cp:coreProperties>
</file>